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57" r:id="rId3"/>
    <p:sldId id="264" r:id="rId4"/>
    <p:sldId id="265" r:id="rId5"/>
    <p:sldId id="266" r:id="rId6"/>
    <p:sldId id="267" r:id="rId7"/>
    <p:sldId id="276" r:id="rId8"/>
    <p:sldId id="269" r:id="rId9"/>
    <p:sldId id="270" r:id="rId10"/>
    <p:sldId id="271" r:id="rId11"/>
    <p:sldId id="272" r:id="rId12"/>
    <p:sldId id="260" r:id="rId13"/>
    <p:sldId id="2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4E3"/>
    <a:srgbClr val="8EE088"/>
    <a:srgbClr val="FCFFF4"/>
    <a:srgbClr val="D1FFC9"/>
    <a:srgbClr val="41AF39"/>
    <a:srgbClr val="86E57F"/>
    <a:srgbClr val="39BF66"/>
    <a:srgbClr val="59DE85"/>
    <a:srgbClr val="3A9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27C5F-7812-4F28-82A8-DEE429573421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6FB7A-3171-48E2-925C-2D4DBFC3C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3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7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8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067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39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0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85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56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939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18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71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5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8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8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68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0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8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0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ptbizcam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ngmin.com/news/NEWS/POL/ETC/321196/vie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nga.com/news/Economy/article/all/20171122/87392524/1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4173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73859" y="695690"/>
            <a:ext cx="3244286" cy="1178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Farm Life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47298" y="2345744"/>
            <a:ext cx="637042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prstClr val="white"/>
                </a:solidFill>
              </a:rPr>
              <a:t>3</a:t>
            </a:r>
            <a:r>
              <a:rPr lang="ko-KR" altLang="en-US" sz="4400" b="1" dirty="0">
                <a:solidFill>
                  <a:prstClr val="white"/>
                </a:solidFill>
              </a:rPr>
              <a:t>조 기획서</a:t>
            </a:r>
            <a:endParaRPr lang="en-US" altLang="ko-KR" sz="44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청년농을 위한 농장</a:t>
            </a:r>
            <a:r>
              <a:rPr lang="en-US" altLang="ko-KR" sz="1200" dirty="0">
                <a:solidFill>
                  <a:prstClr val="white"/>
                </a:solidFill>
              </a:rPr>
              <a:t>&amp;</a:t>
            </a:r>
            <a:r>
              <a:rPr lang="ko-KR" altLang="en-US" sz="1200" dirty="0">
                <a:solidFill>
                  <a:prstClr val="white"/>
                </a:solidFill>
              </a:rPr>
              <a:t>농작물 홍보 및 판로개척 지원 사이트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21087" y="3767778"/>
            <a:ext cx="274982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kern="0" dirty="0">
                <a:ln w="3175">
                  <a:noFill/>
                </a:ln>
                <a:solidFill>
                  <a:srgbClr val="3A925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everyonesfarm.co.kr</a:t>
            </a:r>
            <a:endParaRPr lang="en-US" altLang="ko-KR" sz="2000" b="1" kern="0" dirty="0">
              <a:ln w="3175">
                <a:noFill/>
              </a:ln>
              <a:solidFill>
                <a:srgbClr val="3A925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96663" y="4873044"/>
            <a:ext cx="5271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 파이널 프로젝트 </a:t>
            </a:r>
            <a:r>
              <a:rPr lang="en-US" altLang="ko-KR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모두의 농장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F771-307F-4F5F-AD24-4F5BACB0237A}"/>
              </a:ext>
            </a:extLst>
          </p:cNvPr>
          <p:cNvSpPr txBox="1"/>
          <p:nvPr/>
        </p:nvSpPr>
        <p:spPr>
          <a:xfrm>
            <a:off x="10143041" y="6597606"/>
            <a:ext cx="2048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ppt</a:t>
            </a:r>
            <a:r>
              <a:rPr lang="ko-KR" altLang="en-US" sz="1000" dirty="0">
                <a:solidFill>
                  <a:srgbClr val="FF0000"/>
                </a:solidFill>
              </a:rPr>
              <a:t>출처</a:t>
            </a:r>
            <a:r>
              <a:rPr lang="en-US" altLang="ko-KR" sz="1000" dirty="0">
                <a:solidFill>
                  <a:srgbClr val="FF0000"/>
                </a:solidFill>
              </a:rPr>
              <a:t>: </a:t>
            </a:r>
            <a:r>
              <a:rPr lang="en-US" altLang="ko-KR" sz="1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사이트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각 사이트와 </a:t>
            </a:r>
            <a:r>
              <a:rPr lang="en-US" altLang="ko-KR" sz="1000" dirty="0">
                <a:solidFill>
                  <a:prstClr val="white"/>
                </a:solidFill>
              </a:rPr>
              <a:t>‘</a:t>
            </a:r>
            <a:r>
              <a:rPr lang="ko-KR" altLang="en-US" sz="1000" dirty="0">
                <a:solidFill>
                  <a:prstClr val="white"/>
                </a:solidFill>
              </a:rPr>
              <a:t>모두의 농장</a:t>
            </a:r>
            <a:r>
              <a:rPr lang="en-US" altLang="ko-KR" sz="1000" dirty="0">
                <a:solidFill>
                  <a:prstClr val="white"/>
                </a:solidFill>
              </a:rPr>
              <a:t>’</a:t>
            </a:r>
            <a:r>
              <a:rPr lang="ko-KR" altLang="en-US" sz="1000" dirty="0">
                <a:solidFill>
                  <a:prstClr val="white"/>
                </a:solidFill>
              </a:rPr>
              <a:t>의 차이점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0765B-8BB3-49D2-926F-2935305948E8}"/>
              </a:ext>
            </a:extLst>
          </p:cNvPr>
          <p:cNvSpPr txBox="1"/>
          <p:nvPr/>
        </p:nvSpPr>
        <p:spPr>
          <a:xfrm>
            <a:off x="3924574" y="5722256"/>
            <a:ext cx="4342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각 </a:t>
            </a:r>
            <a:r>
              <a:rPr lang="ko-KR" altLang="en-US" sz="2000"/>
              <a:t>사이트와 </a:t>
            </a:r>
            <a:r>
              <a:rPr lang="en-US" altLang="ko-KR" sz="2000"/>
              <a:t>‘</a:t>
            </a:r>
            <a:r>
              <a:rPr lang="ko-KR" altLang="en-US" sz="2000"/>
              <a:t>모두의 농장</a:t>
            </a:r>
            <a:r>
              <a:rPr lang="en-US" altLang="ko-KR" sz="2000"/>
              <a:t>’ </a:t>
            </a:r>
            <a:r>
              <a:rPr lang="ko-KR" altLang="en-US" sz="2000" dirty="0"/>
              <a:t>의 차이점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1ECF4FA-50CB-4303-B0DB-C4ECE75C0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564668"/>
              </p:ext>
            </p:extLst>
          </p:nvPr>
        </p:nvGraphicFramePr>
        <p:xfrm>
          <a:off x="1121726" y="1374070"/>
          <a:ext cx="9948546" cy="410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2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5109">
                  <a:extLst>
                    <a:ext uri="{9D8B030D-6E8A-4147-A177-3AD203B41FA5}">
                      <a16:colId xmlns:a16="http://schemas.microsoft.com/office/drawing/2014/main" val="223443531"/>
                    </a:ext>
                  </a:extLst>
                </a:gridCol>
              </a:tblGrid>
              <a:tr h="500480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농장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농작물 홍보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판로개척지원여부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영농일지 등 농민들을 위한 편리 기능 여부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농촌체험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일손 돕기 등 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신청 기능 여부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농부시장 </a:t>
                      </a:r>
                      <a:r>
                        <a:rPr lang="ko-KR" altLang="en-US" sz="11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마르쉐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농사펀드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웰촌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X</a:t>
                      </a:r>
                      <a:endParaRPr lang="en-US" altLang="ko-KR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모두의 농장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</a:t>
                      </a:r>
                      <a:endParaRPr lang="en-US" altLang="ko-KR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3A92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사이트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아이디어의 더 나은 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12240" y="2220467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편리기능 제공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16618" y="2027671"/>
            <a:ext cx="786314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사이트를 이용하는 농민들을 위해 영농일지 프로그램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농작물 경매가격 정보 제공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날씨 정보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제공 등 편리 기능을 제공한다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412240" y="3272384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농촌체험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916618" y="3238248"/>
            <a:ext cx="786314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농장에서 진행하는 농촌체험을 홍보 및 신청을 받을 수 있는 페이지를 제공한다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모서리가 둥근 직사각형 31">
            <a:extLst>
              <a:ext uri="{FF2B5EF4-FFF2-40B4-BE49-F238E27FC236}">
                <a16:creationId xmlns:a16="http://schemas.microsoft.com/office/drawing/2014/main" id="{0EAFFFEF-4D29-4802-8B86-95CDC0D9A169}"/>
              </a:ext>
            </a:extLst>
          </p:cNvPr>
          <p:cNvSpPr/>
          <p:nvPr/>
        </p:nvSpPr>
        <p:spPr>
          <a:xfrm>
            <a:off x="1412240" y="4324301"/>
            <a:ext cx="1294039" cy="31500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일손 돕기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4BD413-EEE6-4EC5-9C52-8C0A76F632B3}"/>
              </a:ext>
            </a:extLst>
          </p:cNvPr>
          <p:cNvSpPr/>
          <p:nvPr/>
        </p:nvSpPr>
        <p:spPr>
          <a:xfrm>
            <a:off x="2916618" y="4133279"/>
            <a:ext cx="786314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일손이 부족한 농민들을 위해 일손 돕기 신청 페이지를 제공하여 대학생들이 봉사 신청을 할 수 있는 페이지를 제공한다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3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아이디어 구현 목표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주 기능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1776549" y="2275140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영농일지 프로그램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영농일지 작성 프로그램을 제공한다 </a:t>
            </a:r>
          </a:p>
        </p:txBody>
      </p:sp>
      <p:sp>
        <p:nvSpPr>
          <p:cNvPr id="2" name="모서리가 둥근 직사각형 75">
            <a:extLst>
              <a:ext uri="{FF2B5EF4-FFF2-40B4-BE49-F238E27FC236}">
                <a16:creationId xmlns:a16="http://schemas.microsoft.com/office/drawing/2014/main" id="{08EB0B88-076D-4CE2-B8F8-FEDF7E1B58F9}"/>
              </a:ext>
            </a:extLst>
          </p:cNvPr>
          <p:cNvSpPr/>
          <p:nvPr/>
        </p:nvSpPr>
        <p:spPr>
          <a:xfrm>
            <a:off x="6196151" y="1689210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날씨</a:t>
            </a:r>
            <a:r>
              <a:rPr lang="en-US" altLang="ko-KR" sz="1600" b="1" dirty="0">
                <a:solidFill>
                  <a:srgbClr val="3A9258"/>
                </a:solidFill>
              </a:rPr>
              <a:t>, </a:t>
            </a:r>
            <a:r>
              <a:rPr lang="ko-KR" altLang="en-US" sz="1600" b="1" dirty="0">
                <a:solidFill>
                  <a:srgbClr val="3A9258"/>
                </a:solidFill>
              </a:rPr>
              <a:t>경매가격 정보 제공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농민들에게 필요한 정보를 제공한다</a:t>
            </a:r>
          </a:p>
        </p:txBody>
      </p:sp>
      <p:sp>
        <p:nvSpPr>
          <p:cNvPr id="3" name="모서리가 둥근 직사각형 75">
            <a:extLst>
              <a:ext uri="{FF2B5EF4-FFF2-40B4-BE49-F238E27FC236}">
                <a16:creationId xmlns:a16="http://schemas.microsoft.com/office/drawing/2014/main" id="{91675C3E-BC62-471C-A4D7-C31A2E7AE530}"/>
              </a:ext>
            </a:extLst>
          </p:cNvPr>
          <p:cNvSpPr/>
          <p:nvPr/>
        </p:nvSpPr>
        <p:spPr>
          <a:xfrm>
            <a:off x="1776549" y="4032928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농장 체험</a:t>
            </a:r>
            <a:r>
              <a:rPr lang="en-US" altLang="ko-KR" sz="1600" b="1" dirty="0">
                <a:solidFill>
                  <a:srgbClr val="3A9258"/>
                </a:solidFill>
              </a:rPr>
              <a:t>&amp;</a:t>
            </a:r>
            <a:r>
              <a:rPr lang="ko-KR" altLang="en-US" sz="1600" b="1" dirty="0">
                <a:solidFill>
                  <a:srgbClr val="3A9258"/>
                </a:solidFill>
              </a:rPr>
              <a:t>일손 돕기 신청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농장 체험 또는 일손 돕기를 신청하여 농촌을 체험하고 봉사를 할 수 있다</a:t>
            </a:r>
          </a:p>
        </p:txBody>
      </p:sp>
      <p:sp>
        <p:nvSpPr>
          <p:cNvPr id="4" name="모서리가 둥근 직사각형 75">
            <a:extLst>
              <a:ext uri="{FF2B5EF4-FFF2-40B4-BE49-F238E27FC236}">
                <a16:creationId xmlns:a16="http://schemas.microsoft.com/office/drawing/2014/main" id="{593B201D-E242-4BB0-A84D-C0972835F260}"/>
              </a:ext>
            </a:extLst>
          </p:cNvPr>
          <p:cNvSpPr/>
          <p:nvPr/>
        </p:nvSpPr>
        <p:spPr>
          <a:xfrm>
            <a:off x="6196151" y="3303139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농산물 판매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제철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일상 농산물을 판매페이지를 제공한다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소비자는 판매 페이지에서 농산물을 구매할 수 있다</a:t>
            </a:r>
          </a:p>
        </p:txBody>
      </p:sp>
      <p:sp>
        <p:nvSpPr>
          <p:cNvPr id="6" name="모서리가 둥근 직사각형 75">
            <a:extLst>
              <a:ext uri="{FF2B5EF4-FFF2-40B4-BE49-F238E27FC236}">
                <a16:creationId xmlns:a16="http://schemas.microsoft.com/office/drawing/2014/main" id="{63BC2AFC-7C06-47D2-A4CF-B44CF1CEFC84}"/>
              </a:ext>
            </a:extLst>
          </p:cNvPr>
          <p:cNvSpPr/>
          <p:nvPr/>
        </p:nvSpPr>
        <p:spPr>
          <a:xfrm>
            <a:off x="6196151" y="4917068"/>
            <a:ext cx="4219299" cy="117185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A9258"/>
                </a:solidFill>
              </a:rPr>
              <a:t>회원</a:t>
            </a:r>
            <a:endParaRPr lang="en-US" altLang="ko-KR" sz="1600" b="1" dirty="0">
              <a:solidFill>
                <a:srgbClr val="3A92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로그인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소셜 로그인</a:t>
            </a: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ko-KR" altLang="en-US" sz="1000" dirty="0">
                <a:solidFill>
                  <a:prstClr val="white">
                    <a:lumMod val="65000"/>
                  </a:prstClr>
                </a:solidFill>
              </a:rPr>
              <a:t>회원가입 등 회원관련 기능을 제공한다 </a:t>
            </a:r>
          </a:p>
        </p:txBody>
      </p:sp>
    </p:spTree>
    <p:extLst>
      <p:ext uri="{BB962C8B-B14F-4D97-AF65-F5344CB8AC3E}">
        <p14:creationId xmlns:p14="http://schemas.microsoft.com/office/powerpoint/2010/main" val="217530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아이디어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아이디어 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86608-153A-4541-BFEF-E647864E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07" y="1256302"/>
            <a:ext cx="7318786" cy="4894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2673428" y="6305131"/>
            <a:ext cx="6845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청년농민</a:t>
            </a:r>
            <a:r>
              <a:rPr lang="en-US" altLang="ko-KR" sz="2000" dirty="0"/>
              <a:t>, </a:t>
            </a:r>
            <a:r>
              <a:rPr lang="ko-KR" altLang="en-US" sz="2000" dirty="0"/>
              <a:t>창업농민들을 위한 사이트를 구현하고자 합니다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3C787-CA73-49D4-8C2F-21AB87E9FD39}"/>
              </a:ext>
            </a:extLst>
          </p:cNvPr>
          <p:cNvSpPr txBox="1"/>
          <p:nvPr/>
        </p:nvSpPr>
        <p:spPr>
          <a:xfrm>
            <a:off x="8608925" y="6150741"/>
            <a:ext cx="1146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사진 출처</a:t>
            </a:r>
            <a:r>
              <a:rPr lang="en-US" altLang="ko-KR" sz="900" dirty="0"/>
              <a:t>: </a:t>
            </a:r>
            <a:r>
              <a:rPr lang="en-US" altLang="ko-KR" sz="900" dirty="0" err="1"/>
              <a:t>pixabay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5168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아이디어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아이디어 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2673428" y="5997355"/>
            <a:ext cx="7276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위 사진들을 보면 </a:t>
            </a:r>
            <a:r>
              <a:rPr lang="en-US" altLang="ko-KR" sz="2000" dirty="0"/>
              <a:t>2040</a:t>
            </a:r>
            <a:r>
              <a:rPr lang="ko-KR" altLang="en-US" sz="2000" dirty="0"/>
              <a:t>세대 들은 직업으로서 농업을 선택하여</a:t>
            </a:r>
            <a:endParaRPr lang="en-US" altLang="ko-KR" sz="2000" dirty="0"/>
          </a:p>
          <a:p>
            <a:r>
              <a:rPr lang="ko-KR" altLang="en-US" sz="2000" dirty="0"/>
              <a:t>귀농 </a:t>
            </a:r>
            <a:r>
              <a:rPr lang="ko-KR" altLang="en-US" sz="2000" dirty="0" err="1"/>
              <a:t>귀촌을</a:t>
            </a:r>
            <a:r>
              <a:rPr lang="ko-KR" altLang="en-US" sz="2000" dirty="0"/>
              <a:t> 결정한 것을 알 수 있습니다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86608-153A-4541-BFEF-E647864E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1664381"/>
            <a:ext cx="4957481" cy="3495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64BEF-111C-4624-9993-9F0EB1132E22}"/>
              </a:ext>
            </a:extLst>
          </p:cNvPr>
          <p:cNvSpPr txBox="1"/>
          <p:nvPr/>
        </p:nvSpPr>
        <p:spPr>
          <a:xfrm>
            <a:off x="8552117" y="4962787"/>
            <a:ext cx="3182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 err="1"/>
              <a:t>귀농귀촌</a:t>
            </a:r>
            <a:r>
              <a:rPr lang="ko-KR" altLang="en-US" sz="900" dirty="0"/>
              <a:t> 종합센터 </a:t>
            </a:r>
            <a:r>
              <a:rPr lang="en-US" altLang="ko-KR" sz="900" dirty="0"/>
              <a:t>2019</a:t>
            </a:r>
            <a:r>
              <a:rPr lang="ko-KR" altLang="en-US" sz="900" dirty="0"/>
              <a:t>년 </a:t>
            </a:r>
            <a:r>
              <a:rPr lang="ko-KR" altLang="en-US" sz="900" dirty="0" err="1"/>
              <a:t>귀농귀촌</a:t>
            </a:r>
            <a:r>
              <a:rPr lang="ko-KR" altLang="en-US" sz="900" dirty="0"/>
              <a:t> 실태조사 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04415C-E241-46D4-A6AE-803524BD9C3F}"/>
              </a:ext>
            </a:extLst>
          </p:cNvPr>
          <p:cNvGrpSpPr/>
          <p:nvPr/>
        </p:nvGrpSpPr>
        <p:grpSpPr>
          <a:xfrm>
            <a:off x="5509468" y="1860998"/>
            <a:ext cx="6225331" cy="3101789"/>
            <a:chOff x="5509468" y="1497121"/>
            <a:chExt cx="6225331" cy="31017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EB7F42-890B-492C-8932-F2CED6ABC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83" b="39739"/>
            <a:stretch/>
          </p:blipFill>
          <p:spPr>
            <a:xfrm>
              <a:off x="5509468" y="1497121"/>
              <a:ext cx="6225331" cy="310178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606BDC9-BD27-41D3-914D-E927D39E5038}"/>
                </a:ext>
              </a:extLst>
            </p:cNvPr>
            <p:cNvSpPr/>
            <p:nvPr/>
          </p:nvSpPr>
          <p:spPr>
            <a:xfrm>
              <a:off x="8023412" y="3666565"/>
              <a:ext cx="3065929" cy="770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330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아이디어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아이디어 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1104888" y="5997355"/>
            <a:ext cx="998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기사에서 발췌한 내용을 볼 때 실제 청년농민들은 증가하고 있는 것을 알 수 있습니다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EB7F42-890B-492C-8932-F2CED6AB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092" y="1197610"/>
            <a:ext cx="3844846" cy="199182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5E5597-3C23-46B5-BBBD-395DAA05B95C}"/>
              </a:ext>
            </a:extLst>
          </p:cNvPr>
          <p:cNvGrpSpPr/>
          <p:nvPr/>
        </p:nvGrpSpPr>
        <p:grpSpPr>
          <a:xfrm>
            <a:off x="550092" y="3268024"/>
            <a:ext cx="11091813" cy="2308766"/>
            <a:chOff x="263931" y="3132810"/>
            <a:chExt cx="8340885" cy="17361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864BEF-111C-4624-9993-9F0EB1132E22}"/>
                </a:ext>
              </a:extLst>
            </p:cNvPr>
            <p:cNvSpPr txBox="1"/>
            <p:nvPr/>
          </p:nvSpPr>
          <p:spPr>
            <a:xfrm>
              <a:off x="263931" y="4638137"/>
              <a:ext cx="46831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출처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농민신문 기사</a:t>
              </a:r>
              <a:r>
                <a:rPr lang="en-US" altLang="ko-KR" sz="900" dirty="0"/>
                <a:t>(</a:t>
              </a:r>
              <a:r>
                <a:rPr lang="en-US" altLang="ko-KR" sz="900" dirty="0">
                  <a:hlinkClick r:id="rId3"/>
                </a:rPr>
                <a:t>https://www.nongmin.com/news/NEWS/POL/ETC/321196/view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98A49F2-96B2-4563-90C9-B36803F71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43"/>
            <a:stretch/>
          </p:blipFill>
          <p:spPr>
            <a:xfrm>
              <a:off x="263931" y="3132810"/>
              <a:ext cx="8340885" cy="144623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844625-A377-41D8-B767-15C3651446A2}"/>
                </a:ext>
              </a:extLst>
            </p:cNvPr>
            <p:cNvSpPr/>
            <p:nvPr/>
          </p:nvSpPr>
          <p:spPr>
            <a:xfrm>
              <a:off x="968188" y="3567953"/>
              <a:ext cx="1705240" cy="309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156B24-E0B8-46D3-A610-4B118CD02C1F}"/>
                </a:ext>
              </a:extLst>
            </p:cNvPr>
            <p:cNvSpPr/>
            <p:nvPr/>
          </p:nvSpPr>
          <p:spPr>
            <a:xfrm>
              <a:off x="7091082" y="3546429"/>
              <a:ext cx="1075765" cy="309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ED0BE7F-B2C4-425C-A948-D4B8CC7A8180}"/>
                </a:ext>
              </a:extLst>
            </p:cNvPr>
            <p:cNvSpPr/>
            <p:nvPr/>
          </p:nvSpPr>
          <p:spPr>
            <a:xfrm>
              <a:off x="367552" y="4251614"/>
              <a:ext cx="1497107" cy="3094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627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아이디어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아이디어 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EB7F42-890B-492C-8932-F2CED6AB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5" y="1134545"/>
            <a:ext cx="3440890" cy="4327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4266FC-5B3D-4609-A5E7-74F521B0E321}"/>
              </a:ext>
            </a:extLst>
          </p:cNvPr>
          <p:cNvSpPr txBox="1"/>
          <p:nvPr/>
        </p:nvSpPr>
        <p:spPr>
          <a:xfrm>
            <a:off x="4375555" y="5462420"/>
            <a:ext cx="486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 err="1"/>
              <a:t>동아닷컴</a:t>
            </a:r>
            <a:r>
              <a:rPr lang="ko-KR" altLang="en-US" sz="900" dirty="0"/>
              <a:t> 경제일반 뉴스 </a:t>
            </a:r>
            <a:r>
              <a:rPr lang="en-US" altLang="ko-KR" sz="900" dirty="0"/>
              <a:t>[</a:t>
            </a:r>
            <a:r>
              <a:rPr lang="ko-KR" altLang="en-US" sz="900" dirty="0"/>
              <a:t>청년드림</a:t>
            </a:r>
            <a:r>
              <a:rPr lang="en-US" altLang="ko-KR" sz="900" dirty="0"/>
              <a:t>]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“</a:t>
            </a:r>
            <a:r>
              <a:rPr lang="ko-KR" altLang="en-US" sz="900" b="1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여유있는</a:t>
            </a:r>
            <a:r>
              <a:rPr lang="ko-KR" altLang="en-US" sz="9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삶 위해” “농업이 유망해서” 귀농 꿈꿔</a:t>
            </a:r>
            <a:endParaRPr lang="en-US" altLang="ko-KR" sz="900" dirty="0"/>
          </a:p>
          <a:p>
            <a:r>
              <a:rPr lang="en-US" altLang="ko-KR" sz="900" dirty="0">
                <a:hlinkClick r:id="rId3"/>
              </a:rPr>
              <a:t>https://www.donga.com/news/Economy/article/all/20171122/87392524/1</a:t>
            </a:r>
            <a:endParaRPr lang="ko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3AEB1-BAC2-4B99-84CC-AE4CB9BDA765}"/>
              </a:ext>
            </a:extLst>
          </p:cNvPr>
          <p:cNvSpPr txBox="1"/>
          <p:nvPr/>
        </p:nvSpPr>
        <p:spPr>
          <a:xfrm>
            <a:off x="3255316" y="5997355"/>
            <a:ext cx="568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청년농민</a:t>
            </a:r>
            <a:r>
              <a:rPr lang="en-US" altLang="ko-KR" sz="2000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창업농민이 가장 필요로 하는 지원은</a:t>
            </a:r>
            <a:r>
              <a:rPr lang="en-US" altLang="ko-KR" sz="2000" b="0" i="0" dirty="0">
                <a:solidFill>
                  <a:srgbClr val="1B1B1B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6EF539-1DEC-47A8-935F-54FACBBBA7EA}"/>
              </a:ext>
            </a:extLst>
          </p:cNvPr>
          <p:cNvSpPr/>
          <p:nvPr/>
        </p:nvSpPr>
        <p:spPr>
          <a:xfrm>
            <a:off x="4384520" y="3818965"/>
            <a:ext cx="3440890" cy="475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DEEA4EE-E566-4503-AC66-1465B5585F48}"/>
              </a:ext>
            </a:extLst>
          </p:cNvPr>
          <p:cNvSpPr/>
          <p:nvPr/>
        </p:nvSpPr>
        <p:spPr>
          <a:xfrm>
            <a:off x="3594846" y="3893983"/>
            <a:ext cx="688420" cy="331693"/>
          </a:xfrm>
          <a:prstGeom prst="rightArrow">
            <a:avLst>
              <a:gd name="adj1" fmla="val 46227"/>
              <a:gd name="adj2" fmla="val 839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0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아이디어 개요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아이디어 </a:t>
            </a:r>
            <a:r>
              <a:rPr lang="ko-KR" altLang="en-US" sz="1000">
                <a:solidFill>
                  <a:prstClr val="white"/>
                </a:solidFill>
              </a:rPr>
              <a:t>기획 의도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1245769" y="5555466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/>
              <a:t>판로개척 지원</a:t>
            </a:r>
            <a:r>
              <a:rPr lang="en-US" altLang="ko-KR" sz="2000" dirty="0"/>
              <a:t> </a:t>
            </a:r>
            <a:r>
              <a:rPr lang="ko-KR" altLang="en-US" sz="2000" dirty="0"/>
              <a:t>서비스를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0801F7-728D-4400-A619-2F5F6114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8" y="1758126"/>
            <a:ext cx="5419675" cy="3607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468F3C-7231-4424-A5B4-EBFD5EDB92F0}"/>
              </a:ext>
            </a:extLst>
          </p:cNvPr>
          <p:cNvSpPr txBox="1"/>
          <p:nvPr/>
        </p:nvSpPr>
        <p:spPr>
          <a:xfrm>
            <a:off x="10476518" y="1527294"/>
            <a:ext cx="1146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사진 출처</a:t>
            </a:r>
            <a:r>
              <a:rPr lang="en-US" altLang="ko-KR" sz="900" dirty="0"/>
              <a:t>: </a:t>
            </a:r>
            <a:r>
              <a:rPr lang="en-US" altLang="ko-KR" sz="900" dirty="0" err="1"/>
              <a:t>pixabay</a:t>
            </a:r>
            <a:endParaRPr lang="ko-KR" altLang="en-US" sz="9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03CCB6-92EC-496D-BCB9-5B5948136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3311" y="1758126"/>
            <a:ext cx="5419675" cy="3607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80A2E1-198A-4CA2-8693-264AF4AAF6CD}"/>
              </a:ext>
            </a:extLst>
          </p:cNvPr>
          <p:cNvSpPr txBox="1"/>
          <p:nvPr/>
        </p:nvSpPr>
        <p:spPr>
          <a:xfrm>
            <a:off x="7196491" y="5555466"/>
            <a:ext cx="39677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000" dirty="0"/>
              <a:t>농장을 체험할 수 있는 서비스와</a:t>
            </a:r>
            <a:endParaRPr lang="en-US" altLang="ko-KR" sz="2000" dirty="0"/>
          </a:p>
          <a:p>
            <a:pPr algn="just"/>
            <a:r>
              <a:rPr lang="ko-KR" altLang="en-US" sz="2000" dirty="0"/>
              <a:t>개인 농장 페이지를 제공하여</a:t>
            </a:r>
            <a:endParaRPr lang="en-US" altLang="ko-KR" sz="2000" dirty="0"/>
          </a:p>
          <a:p>
            <a:pPr algn="just"/>
            <a:r>
              <a:rPr lang="ko-KR" altLang="en-US" sz="2000" dirty="0"/>
              <a:t>농장과 농작물 홍보 기회를</a:t>
            </a:r>
            <a:r>
              <a:rPr lang="en-US" altLang="ko-KR" sz="2000" dirty="0"/>
              <a:t> </a:t>
            </a:r>
            <a:r>
              <a:rPr lang="ko-KR" altLang="en-US" sz="2000" dirty="0"/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72109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사이트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농사펀드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2628545" y="5997355"/>
            <a:ext cx="6934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농사펀드</a:t>
            </a:r>
            <a:r>
              <a:rPr lang="en-US" altLang="ko-KR" sz="2000" dirty="0"/>
              <a:t>: </a:t>
            </a:r>
            <a:r>
              <a:rPr lang="ko-KR" altLang="en-US" sz="2000" dirty="0"/>
              <a:t>농민들의 제철 먹거리를 판매 중개해주는 사이트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B367D-BFAA-4662-A57E-93D8E07C9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471" y="1444384"/>
            <a:ext cx="7435049" cy="39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사이트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농부시장 </a:t>
            </a:r>
            <a:r>
              <a:rPr lang="ko-KR" altLang="en-US" sz="1000" dirty="0" err="1">
                <a:solidFill>
                  <a:prstClr val="white"/>
                </a:solidFill>
              </a:rPr>
              <a:t>마르쉐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B367D-BFAA-4662-A57E-93D8E07C9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931" y="1332062"/>
            <a:ext cx="4544691" cy="4981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E1A90-F37B-41F8-95F7-D2FD480B8F11}"/>
              </a:ext>
            </a:extLst>
          </p:cNvPr>
          <p:cNvSpPr txBox="1"/>
          <p:nvPr/>
        </p:nvSpPr>
        <p:spPr>
          <a:xfrm>
            <a:off x="5755340" y="3469063"/>
            <a:ext cx="6024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농부시장 </a:t>
            </a:r>
            <a:r>
              <a:rPr lang="ko-KR" altLang="en-US" sz="2000" dirty="0" err="1"/>
              <a:t>마르쉐</a:t>
            </a:r>
            <a:r>
              <a:rPr lang="en-US" altLang="ko-KR" sz="2000" dirty="0"/>
              <a:t>: </a:t>
            </a:r>
            <a:r>
              <a:rPr lang="ko-KR" altLang="en-US" sz="2000" dirty="0"/>
              <a:t>농부</a:t>
            </a:r>
            <a:r>
              <a:rPr lang="en-US" altLang="ko-KR" sz="2000" dirty="0"/>
              <a:t>, </a:t>
            </a:r>
            <a:r>
              <a:rPr lang="ko-KR" altLang="en-US" sz="2000" dirty="0"/>
              <a:t>요리사</a:t>
            </a:r>
            <a:r>
              <a:rPr lang="en-US" altLang="ko-KR" sz="2000" dirty="0"/>
              <a:t>, </a:t>
            </a:r>
            <a:r>
              <a:rPr lang="ko-KR" altLang="en-US" sz="2000" dirty="0"/>
              <a:t>수공예가와 함께</a:t>
            </a:r>
            <a:endParaRPr lang="en-US" altLang="ko-KR" sz="2000" dirty="0"/>
          </a:p>
          <a:p>
            <a:pPr algn="ctr"/>
            <a:r>
              <a:rPr lang="en-US" altLang="ko-KR" sz="2000" dirty="0"/>
              <a:t>‘</a:t>
            </a:r>
            <a:r>
              <a:rPr lang="ko-KR" altLang="en-US" sz="2000" dirty="0"/>
              <a:t>사람</a:t>
            </a:r>
            <a:r>
              <a:rPr lang="en-US" altLang="ko-KR" sz="2000" dirty="0"/>
              <a:t>, </a:t>
            </a:r>
            <a:r>
              <a:rPr lang="ko-KR" altLang="en-US" sz="2000" dirty="0"/>
              <a:t>관계</a:t>
            </a:r>
            <a:r>
              <a:rPr lang="en-US" altLang="ko-KR" sz="2000" dirty="0"/>
              <a:t>, </a:t>
            </a:r>
            <a:r>
              <a:rPr lang="ko-KR" altLang="en-US" sz="2000" dirty="0"/>
              <a:t>대화가 있는 시장</a:t>
            </a:r>
            <a:r>
              <a:rPr lang="en-US" altLang="ko-KR" sz="2000" dirty="0"/>
              <a:t>＇</a:t>
            </a:r>
            <a:r>
              <a:rPr lang="ko-KR" altLang="en-US" sz="2000" dirty="0"/>
              <a:t>을 개최하는 사이트</a:t>
            </a:r>
          </a:p>
        </p:txBody>
      </p:sp>
    </p:spTree>
    <p:extLst>
      <p:ext uri="{BB962C8B-B14F-4D97-AF65-F5344CB8AC3E}">
        <p14:creationId xmlns:p14="http://schemas.microsoft.com/office/powerpoint/2010/main" val="311466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벤치마킹 사이트</a:t>
            </a:r>
            <a:endParaRPr lang="en-US" altLang="ko-KR" sz="3200" b="1" dirty="0">
              <a:solidFill>
                <a:srgbClr val="FFF32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white"/>
                </a:solidFill>
              </a:rPr>
              <a:t>웰촌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8FED-20D4-4FE9-8341-449288E0C662}"/>
              </a:ext>
            </a:extLst>
          </p:cNvPr>
          <p:cNvSpPr txBox="1"/>
          <p:nvPr/>
        </p:nvSpPr>
        <p:spPr>
          <a:xfrm>
            <a:off x="1423094" y="5997355"/>
            <a:ext cx="9345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/>
              <a:t>웰촌</a:t>
            </a:r>
            <a:r>
              <a:rPr lang="en-US" altLang="ko-KR" sz="2000" dirty="0"/>
              <a:t>: </a:t>
            </a:r>
            <a:r>
              <a:rPr lang="ko-KR" altLang="en-US" sz="2000" dirty="0"/>
              <a:t>우리 농촌의 우수한 여행지 </a:t>
            </a:r>
            <a:r>
              <a:rPr lang="en-US" altLang="ko-KR" sz="2000" dirty="0"/>
              <a:t>935</a:t>
            </a:r>
            <a:r>
              <a:rPr lang="ko-KR" altLang="en-US" sz="2000" dirty="0"/>
              <a:t>개 소의 알찬 여행 정보를 제공하는 사이트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B367D-BFAA-4662-A57E-93D8E07C9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6517" y="1444384"/>
            <a:ext cx="7398956" cy="39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24716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440</Words>
  <Application>Microsoft Office PowerPoint</Application>
  <PresentationFormat>와이드스크린</PresentationFormat>
  <Paragraphs>91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야놀자 야체 B</vt:lpstr>
      <vt:lpstr>Arial</vt:lpstr>
      <vt:lpstr>7_Office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Hyerin Jo</cp:lastModifiedBy>
  <cp:revision>163</cp:revision>
  <dcterms:created xsi:type="dcterms:W3CDTF">2019-12-26T04:42:24Z</dcterms:created>
  <dcterms:modified xsi:type="dcterms:W3CDTF">2020-09-14T10:37:51Z</dcterms:modified>
</cp:coreProperties>
</file>